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0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3143250" y="6479540"/>
            <a:ext cx="156591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>
                <a:solidFill>
                  <a:srgbClr val="FF0000"/>
                </a:solidFill>
              </a:rPr>
              <a:t>地下一层平面</a:t>
            </a:r>
            <a:endParaRPr lang="zh-CN" altLang="en-US" sz="14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07195" y="6471285"/>
            <a:ext cx="156591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1400">
                <a:solidFill>
                  <a:srgbClr val="FF0000"/>
                </a:solidFill>
                <a:sym typeface="+mn-ea"/>
              </a:rPr>
              <a:t>地下二层平面</a:t>
            </a:r>
            <a:endParaRPr lang="zh-CN" altLang="en-US" sz="1400">
              <a:solidFill>
                <a:srgbClr val="FF0000"/>
              </a:solidFill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1135" y="6242685"/>
            <a:ext cx="511175" cy="268605"/>
          </a:xfrm>
          <a:prstGeom prst="rect">
            <a:avLst/>
          </a:prstGeom>
          <a:solidFill>
            <a:schemeClr val="accent5">
              <a:alpha val="19000"/>
            </a:schemeClr>
          </a:solidFill>
          <a:ln w="28575" cmpd="sng">
            <a:solidFill>
              <a:srgbClr val="FF0000"/>
            </a:solidFill>
            <a:prstDash val="sys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0" y="6536055"/>
            <a:ext cx="1583055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200">
                <a:solidFill>
                  <a:srgbClr val="FF0000"/>
                </a:solidFill>
                <a:sym typeface="+mn-ea"/>
              </a:rPr>
              <a:t>影院范围</a:t>
            </a:r>
            <a:r>
              <a:rPr lang="en-US" altLang="zh-CN" sz="1200">
                <a:solidFill>
                  <a:srgbClr val="FF0000"/>
                </a:solidFill>
                <a:sym typeface="+mn-ea"/>
              </a:rPr>
              <a:t>--</a:t>
            </a:r>
            <a:r>
              <a:rPr lang="zh-CN" altLang="en-US" sz="1200">
                <a:solidFill>
                  <a:srgbClr val="FF0000"/>
                </a:solidFill>
                <a:sym typeface="+mn-ea"/>
              </a:rPr>
              <a:t>原施工图</a:t>
            </a:r>
            <a:endParaRPr lang="zh-CN" altLang="en-US" sz="1200">
              <a:solidFill>
                <a:srgbClr val="FF0000"/>
              </a:solidFill>
              <a:sym typeface="+mn-ea"/>
            </a:endParaRPr>
          </a:p>
        </p:txBody>
      </p:sp>
      <p:pic>
        <p:nvPicPr>
          <p:cNvPr id="2" name="图片 1" descr="江东天地影院建筑施工图20251014 Model (1)"/>
          <p:cNvPicPr>
            <a:picLocks noChangeAspect="1"/>
          </p:cNvPicPr>
          <p:nvPr/>
        </p:nvPicPr>
        <p:blipFill>
          <a:blip r:embed="rId1"/>
          <a:srcRect l="3681" t="3360" r="3346" b="12603"/>
          <a:stretch>
            <a:fillRect/>
          </a:stretch>
        </p:blipFill>
        <p:spPr>
          <a:xfrm>
            <a:off x="781685" y="0"/>
            <a:ext cx="5012690" cy="6412230"/>
          </a:xfrm>
          <a:prstGeom prst="rect">
            <a:avLst/>
          </a:prstGeom>
        </p:spPr>
      </p:pic>
      <p:pic>
        <p:nvPicPr>
          <p:cNvPr id="3" name="图片 2" descr="江东天地影院建筑施工图20251014 Model (2)"/>
          <p:cNvPicPr>
            <a:picLocks noChangeAspect="1"/>
          </p:cNvPicPr>
          <p:nvPr/>
        </p:nvPicPr>
        <p:blipFill>
          <a:blip r:embed="rId2"/>
          <a:srcRect l="3919" t="2966" r="2716" b="12713"/>
          <a:stretch>
            <a:fillRect/>
          </a:stretch>
        </p:blipFill>
        <p:spPr>
          <a:xfrm>
            <a:off x="6410325" y="0"/>
            <a:ext cx="5035550" cy="6434455"/>
          </a:xfrm>
          <a:prstGeom prst="rect">
            <a:avLst/>
          </a:prstGeom>
        </p:spPr>
      </p:pic>
      <p:sp>
        <p:nvSpPr>
          <p:cNvPr id="4" name="任意多边形 3"/>
          <p:cNvSpPr/>
          <p:nvPr/>
        </p:nvSpPr>
        <p:spPr>
          <a:xfrm>
            <a:off x="7137400" y="983615"/>
            <a:ext cx="2121535" cy="4095750"/>
          </a:xfrm>
          <a:custGeom>
            <a:avLst/>
            <a:gdLst>
              <a:gd name="connisteX0" fmla="*/ 0 w 2121535"/>
              <a:gd name="connsiteY0" fmla="*/ 4095750 h 4095750"/>
              <a:gd name="connisteX1" fmla="*/ 17145 w 2121535"/>
              <a:gd name="connsiteY1" fmla="*/ 121285 h 4095750"/>
              <a:gd name="connisteX2" fmla="*/ 155575 w 2121535"/>
              <a:gd name="connsiteY2" fmla="*/ 0 h 4095750"/>
              <a:gd name="connisteX3" fmla="*/ 1982470 w 2121535"/>
              <a:gd name="connsiteY3" fmla="*/ 17145 h 4095750"/>
              <a:gd name="connisteX4" fmla="*/ 1982470 w 2121535"/>
              <a:gd name="connsiteY4" fmla="*/ 1030605 h 4095750"/>
              <a:gd name="connisteX5" fmla="*/ 2077720 w 2121535"/>
              <a:gd name="connsiteY5" fmla="*/ 1030605 h 4095750"/>
              <a:gd name="connisteX6" fmla="*/ 2077720 w 2121535"/>
              <a:gd name="connsiteY6" fmla="*/ 2233930 h 4095750"/>
              <a:gd name="connisteX7" fmla="*/ 2121535 w 2121535"/>
              <a:gd name="connsiteY7" fmla="*/ 2223135 h 4095750"/>
              <a:gd name="connisteX8" fmla="*/ 2121535 w 2121535"/>
              <a:gd name="connsiteY8" fmla="*/ 2511425 h 4095750"/>
              <a:gd name="connisteX9" fmla="*/ 1333500 w 2121535"/>
              <a:gd name="connsiteY9" fmla="*/ 2511425 h 4095750"/>
              <a:gd name="connisteX10" fmla="*/ 1333500 w 2121535"/>
              <a:gd name="connsiteY10" fmla="*/ 4086860 h 4095750"/>
              <a:gd name="connisteX11" fmla="*/ 0 w 2121535"/>
              <a:gd name="connsiteY11" fmla="*/ 4095750 h 409575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</a:cxnLst>
            <a:rect l="l" t="t" r="r" b="b"/>
            <a:pathLst>
              <a:path w="2121535" h="4095750">
                <a:moveTo>
                  <a:pt x="0" y="4095750"/>
                </a:moveTo>
                <a:lnTo>
                  <a:pt x="17145" y="121285"/>
                </a:lnTo>
                <a:lnTo>
                  <a:pt x="155575" y="0"/>
                </a:lnTo>
                <a:lnTo>
                  <a:pt x="1982470" y="17145"/>
                </a:lnTo>
                <a:lnTo>
                  <a:pt x="1982470" y="1030605"/>
                </a:lnTo>
                <a:lnTo>
                  <a:pt x="2077720" y="1030605"/>
                </a:lnTo>
                <a:lnTo>
                  <a:pt x="2077720" y="2233930"/>
                </a:lnTo>
                <a:lnTo>
                  <a:pt x="2121535" y="2223135"/>
                </a:lnTo>
                <a:lnTo>
                  <a:pt x="2121535" y="2511425"/>
                </a:lnTo>
                <a:lnTo>
                  <a:pt x="1333500" y="2511425"/>
                </a:lnTo>
                <a:lnTo>
                  <a:pt x="1333500" y="4086860"/>
                </a:lnTo>
                <a:lnTo>
                  <a:pt x="0" y="4095750"/>
                </a:lnTo>
                <a:close/>
              </a:path>
            </a:pathLst>
          </a:custGeom>
          <a:solidFill>
            <a:schemeClr val="accent5">
              <a:alpha val="19000"/>
            </a:schemeClr>
          </a:solidFill>
          <a:ln w="28575" cmpd="sng">
            <a:solidFill>
              <a:srgbClr val="FF0000"/>
            </a:solidFill>
            <a:prstDash val="sys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en-US" altLang="zh-CN">
              <a:sym typeface="+mn-ea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1484630" y="975995"/>
            <a:ext cx="4043680" cy="5004435"/>
          </a:xfrm>
          <a:custGeom>
            <a:avLst/>
            <a:gdLst>
              <a:gd name="connsiteX0" fmla="*/ 2155 w 6368"/>
              <a:gd name="connsiteY0" fmla="*/ 6368 h 7881"/>
              <a:gd name="connsiteX1" fmla="*/ 2155 w 6368"/>
              <a:gd name="connsiteY1" fmla="*/ 3409 h 7881"/>
              <a:gd name="connsiteX2" fmla="*/ 2605 w 6368"/>
              <a:gd name="connsiteY2" fmla="*/ 3409 h 7881"/>
              <a:gd name="connsiteX3" fmla="*/ 2605 w 6368"/>
              <a:gd name="connsiteY3" fmla="*/ 3941 h 7881"/>
              <a:gd name="connsiteX4" fmla="*/ 3382 w 6368"/>
              <a:gd name="connsiteY4" fmla="*/ 3941 h 7881"/>
              <a:gd name="connsiteX5" fmla="*/ 3382 w 6368"/>
              <a:gd name="connsiteY5" fmla="*/ 5781 h 7881"/>
              <a:gd name="connsiteX6" fmla="*/ 6368 w 6368"/>
              <a:gd name="connsiteY6" fmla="*/ 5781 h 7881"/>
              <a:gd name="connsiteX7" fmla="*/ 6368 w 6368"/>
              <a:gd name="connsiteY7" fmla="*/ 1581 h 7881"/>
              <a:gd name="connsiteX8" fmla="*/ 5332 w 6368"/>
              <a:gd name="connsiteY8" fmla="*/ 1581 h 7881"/>
              <a:gd name="connsiteX9" fmla="*/ 5495 w 6368"/>
              <a:gd name="connsiteY9" fmla="*/ 613 h 7881"/>
              <a:gd name="connsiteX10" fmla="*/ 5455 w 6368"/>
              <a:gd name="connsiteY10" fmla="*/ 477 h 7881"/>
              <a:gd name="connsiteX11" fmla="*/ 5400 w 6368"/>
              <a:gd name="connsiteY11" fmla="*/ 422 h 7881"/>
              <a:gd name="connsiteX12" fmla="*/ 5291 w 6368"/>
              <a:gd name="connsiteY12" fmla="*/ 368 h 7881"/>
              <a:gd name="connsiteX13" fmla="*/ 4010 w 6368"/>
              <a:gd name="connsiteY13" fmla="*/ 353 h 7881"/>
              <a:gd name="connsiteX14" fmla="*/ 4010 w 6368"/>
              <a:gd name="connsiteY14" fmla="*/ 899 h 7881"/>
              <a:gd name="connsiteX15" fmla="*/ 4677 w 6368"/>
              <a:gd name="connsiteY15" fmla="*/ 913 h 7881"/>
              <a:gd name="connsiteX16" fmla="*/ 4677 w 6368"/>
              <a:gd name="connsiteY16" fmla="*/ 1595 h 7881"/>
              <a:gd name="connsiteX17" fmla="*/ 3191 w 6368"/>
              <a:gd name="connsiteY17" fmla="*/ 1595 h 7881"/>
              <a:gd name="connsiteX18" fmla="*/ 3191 w 6368"/>
              <a:gd name="connsiteY18" fmla="*/ 1227 h 7881"/>
              <a:gd name="connsiteX19" fmla="*/ 2236 w 6368"/>
              <a:gd name="connsiteY19" fmla="*/ 1227 h 7881"/>
              <a:gd name="connsiteX20" fmla="*/ 2236 w 6368"/>
              <a:gd name="connsiteY20" fmla="*/ 341 h 7881"/>
              <a:gd name="connsiteX21" fmla="*/ 4023 w 6368"/>
              <a:gd name="connsiteY21" fmla="*/ 341 h 7881"/>
              <a:gd name="connsiteX22" fmla="*/ 4023 w 6368"/>
              <a:gd name="connsiteY22" fmla="*/ 68 h 7881"/>
              <a:gd name="connsiteX23" fmla="*/ 4023 w 6368"/>
              <a:gd name="connsiteY23" fmla="*/ 0 h 7881"/>
              <a:gd name="connsiteX24" fmla="*/ 300 w 6368"/>
              <a:gd name="connsiteY24" fmla="*/ 0 h 7881"/>
              <a:gd name="connsiteX25" fmla="*/ 95 w 6368"/>
              <a:gd name="connsiteY25" fmla="*/ 177 h 7881"/>
              <a:gd name="connsiteX26" fmla="*/ 95 w 6368"/>
              <a:gd name="connsiteY26" fmla="*/ 6722 h 7881"/>
              <a:gd name="connsiteX27" fmla="*/ 0 w 6368"/>
              <a:gd name="connsiteY27" fmla="*/ 7881 h 7881"/>
              <a:gd name="connsiteX28" fmla="*/ 2155 w 6368"/>
              <a:gd name="connsiteY28" fmla="*/ 7881 h 7881"/>
              <a:gd name="connsiteX29" fmla="*/ 2155 w 6368"/>
              <a:gd name="connsiteY29" fmla="*/ 6368 h 7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6368" h="7881">
                <a:moveTo>
                  <a:pt x="2155" y="6368"/>
                </a:moveTo>
                <a:lnTo>
                  <a:pt x="2155" y="3409"/>
                </a:lnTo>
                <a:lnTo>
                  <a:pt x="2605" y="3409"/>
                </a:lnTo>
                <a:lnTo>
                  <a:pt x="2605" y="3941"/>
                </a:lnTo>
                <a:lnTo>
                  <a:pt x="3382" y="3941"/>
                </a:lnTo>
                <a:lnTo>
                  <a:pt x="3382" y="5781"/>
                </a:lnTo>
                <a:lnTo>
                  <a:pt x="6368" y="5781"/>
                </a:lnTo>
                <a:lnTo>
                  <a:pt x="6368" y="1581"/>
                </a:lnTo>
                <a:lnTo>
                  <a:pt x="5332" y="1581"/>
                </a:lnTo>
                <a:lnTo>
                  <a:pt x="5495" y="613"/>
                </a:lnTo>
                <a:lnTo>
                  <a:pt x="5455" y="477"/>
                </a:lnTo>
                <a:lnTo>
                  <a:pt x="5400" y="422"/>
                </a:lnTo>
                <a:lnTo>
                  <a:pt x="5291" y="368"/>
                </a:lnTo>
                <a:lnTo>
                  <a:pt x="4010" y="353"/>
                </a:lnTo>
                <a:lnTo>
                  <a:pt x="4010" y="899"/>
                </a:lnTo>
                <a:lnTo>
                  <a:pt x="4677" y="913"/>
                </a:lnTo>
                <a:lnTo>
                  <a:pt x="4677" y="1595"/>
                </a:lnTo>
                <a:lnTo>
                  <a:pt x="3191" y="1595"/>
                </a:lnTo>
                <a:lnTo>
                  <a:pt x="3191" y="1227"/>
                </a:lnTo>
                <a:lnTo>
                  <a:pt x="2236" y="1227"/>
                </a:lnTo>
                <a:lnTo>
                  <a:pt x="2236" y="341"/>
                </a:lnTo>
                <a:lnTo>
                  <a:pt x="4023" y="341"/>
                </a:lnTo>
                <a:lnTo>
                  <a:pt x="4023" y="68"/>
                </a:lnTo>
                <a:lnTo>
                  <a:pt x="4023" y="0"/>
                </a:lnTo>
                <a:lnTo>
                  <a:pt x="300" y="0"/>
                </a:lnTo>
                <a:lnTo>
                  <a:pt x="95" y="177"/>
                </a:lnTo>
                <a:lnTo>
                  <a:pt x="95" y="6722"/>
                </a:lnTo>
                <a:lnTo>
                  <a:pt x="0" y="7881"/>
                </a:lnTo>
                <a:lnTo>
                  <a:pt x="2155" y="7881"/>
                </a:lnTo>
                <a:lnTo>
                  <a:pt x="2155" y="6368"/>
                </a:lnTo>
                <a:close/>
              </a:path>
            </a:pathLst>
          </a:custGeom>
          <a:solidFill>
            <a:schemeClr val="accent5">
              <a:alpha val="19000"/>
            </a:schemeClr>
          </a:solidFill>
          <a:ln w="28575" cmpd="sng">
            <a:solidFill>
              <a:srgbClr val="FF0000"/>
            </a:solidFill>
            <a:prstDash val="sys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19" grpId="0" bldLvl="0" animBg="1"/>
      <p:bldP spid="19" grpId="1" animBg="1"/>
    </p:bldLst>
  </p:timing>
</p:sld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</Words>
  <Application>WPS 演示</Application>
  <PresentationFormat>宽屏</PresentationFormat>
  <Paragraphs>6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Arial</vt:lpstr>
      <vt:lpstr>宋体</vt:lpstr>
      <vt:lpstr>Wingdings</vt:lpstr>
      <vt:lpstr>微软雅黑</vt:lpstr>
      <vt:lpstr>Calibri</vt:lpstr>
      <vt:lpstr>Arial Unicode MS</vt:lpstr>
      <vt:lpstr>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连存冰</cp:lastModifiedBy>
  <cp:revision>6</cp:revision>
  <dcterms:created xsi:type="dcterms:W3CDTF">2023-08-09T12:44:00Z</dcterms:created>
  <dcterms:modified xsi:type="dcterms:W3CDTF">2025-12-02T09:50:35Z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2052-12.8.2.21555</vt:lpwstr>
  </property>
  <property fmtid="{D5CDD505-2E9C-101B-9397-08002B2CF9AE}" pid="3" name="ICV">
    <vt:lpwstr>9D6DEC3E19CB42C9B30A96BF0E88FD5B_12</vt:lpwstr>
  </property>
</Properties>
</file>